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730" r:id="rId1"/>
  </p:sldMasterIdLst>
  <p:notesMasterIdLst>
    <p:notesMasterId r:id="rId12"/>
  </p:notesMasterIdLst>
  <p:sldIdLst>
    <p:sldId id="287" r:id="rId2"/>
    <p:sldId id="288" r:id="rId3"/>
    <p:sldId id="289" r:id="rId4"/>
    <p:sldId id="290" r:id="rId5"/>
    <p:sldId id="291" r:id="rId6"/>
    <p:sldId id="313" r:id="rId7"/>
    <p:sldId id="297" r:id="rId8"/>
    <p:sldId id="298" r:id="rId9"/>
    <p:sldId id="299" r:id="rId10"/>
    <p:sldId id="30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2DA2BF"/>
    <a:srgbClr val="F1F4DC"/>
    <a:srgbClr val="FBFFFB"/>
    <a:srgbClr val="E7FFE7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6" autoAdjust="0"/>
    <p:restoredTop sz="78480" autoAdjust="0"/>
  </p:normalViewPr>
  <p:slideViewPr>
    <p:cSldViewPr>
      <p:cViewPr varScale="1">
        <p:scale>
          <a:sx n="67" d="100"/>
          <a:sy n="67" d="100"/>
        </p:scale>
        <p:origin x="918" y="78"/>
      </p:cViewPr>
      <p:guideLst>
        <p:guide orient="horz" pos="129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494"/>
    </p:cViewPr>
  </p:sorterViewPr>
  <p:notesViewPr>
    <p:cSldViewPr>
      <p:cViewPr varScale="1">
        <p:scale>
          <a:sx n="86" d="100"/>
          <a:sy n="86" d="100"/>
        </p:scale>
        <p:origin x="2928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85800" y="15240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343400" y="1524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D8CFEEC-8D9B-4E31-B3DB-C13000266FBD}" type="datetimeFigureOut">
              <a:rPr lang="en-US" altLang="en-US"/>
              <a:pPr>
                <a:defRPr/>
              </a:pPr>
              <a:t>12/20/2016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85800" y="8610600"/>
            <a:ext cx="2743200" cy="2746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35475" y="8666163"/>
            <a:ext cx="1736725" cy="273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8D179B0-B5B9-401D-8245-33549931F64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3565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69863" indent="-169863" algn="l" rtl="0" eaLnBrk="0" fontAlgn="base" hangingPunct="0">
      <a:spcBef>
        <a:spcPct val="30000"/>
      </a:spcBef>
      <a:spcAft>
        <a:spcPct val="0"/>
      </a:spcAft>
      <a:buClr>
        <a:schemeClr val="accent2">
          <a:lumMod val="75000"/>
        </a:schemeClr>
      </a:buClr>
      <a:buSzPct val="95000"/>
      <a:buFont typeface="Calibri" panose="020F0502020204030204" pitchFamily="34" charset="0"/>
      <a:buChar char="●"/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4813" indent="-169863" algn="l" rtl="0" eaLnBrk="0" fontAlgn="base" hangingPunct="0">
      <a:spcBef>
        <a:spcPct val="30000"/>
      </a:spcBef>
      <a:spcAft>
        <a:spcPct val="0"/>
      </a:spcAft>
      <a:buClr>
        <a:schemeClr val="accent2">
          <a:lumMod val="75000"/>
        </a:schemeClr>
      </a:buClr>
      <a:buSzPct val="70000"/>
      <a:buFont typeface="Wingdings" panose="05000000000000000000" pitchFamily="2" charset="2"/>
      <a:buChar char="n"/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574675" indent="-169863" algn="l" rtl="0" eaLnBrk="0" fontAlgn="base" hangingPunct="0">
      <a:spcBef>
        <a:spcPct val="30000"/>
      </a:spcBef>
      <a:spcAft>
        <a:spcPct val="0"/>
      </a:spcAft>
      <a:buClr>
        <a:schemeClr val="accent2">
          <a:lumMod val="75000"/>
        </a:schemeClr>
      </a:buClr>
      <a:buSzPct val="70000"/>
      <a:buFont typeface="Wingdings" panose="05000000000000000000" pitchFamily="2" charset="2"/>
      <a:buChar char="®"/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altLang="en-US" dirty="0" smtClean="0"/>
              <a:t>#4 added cross-ref to lesson 12; added speaker </a:t>
            </a:r>
            <a:r>
              <a:rPr lang="en-US" altLang="en-US" dirty="0" smtClean="0"/>
              <a:t>note</a:t>
            </a:r>
          </a:p>
          <a:p>
            <a:pPr marL="0" indent="0">
              <a:buNone/>
            </a:pPr>
            <a:r>
              <a:rPr lang="en-US" altLang="en-US" dirty="0" smtClean="0"/>
              <a:t>#5 changed so every 1099-MISC is reported to TaxSlayer Form 1099-MISC, Other income (box 3)</a:t>
            </a: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#6 added</a:t>
            </a:r>
            <a:r>
              <a:rPr lang="en-US" altLang="en-US" baseline="0" dirty="0" smtClean="0"/>
              <a:t> warning about child care credit</a:t>
            </a:r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AFD0165-880A-4F5E-8AF6-D165465E306C}" type="slidenum">
              <a:rPr lang="en-US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18427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C2080ED-204D-43E4-AAE9-BE8733BB0CC6}" type="slidenum">
              <a:rPr lang="en-US" altLang="en-US" sz="1200"/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 dirty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3376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82E9D9-E551-4099-8F88-69C50FD1341A}" type="slidenum">
              <a:rPr lang="en-US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93306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Historically were excluded from income as “foster care payments” (Section 131)</a:t>
            </a:r>
          </a:p>
          <a:p>
            <a:r>
              <a:rPr lang="en-US" altLang="en-US" dirty="0" smtClean="0"/>
              <a:t>Court ruling in 2011 eliminated the exclusion if caregivers were biological parents – not “foster parents”</a:t>
            </a:r>
          </a:p>
          <a:p>
            <a:r>
              <a:rPr lang="en-US" altLang="en-US" dirty="0" smtClean="0"/>
              <a:t>Initial position by IRS in 2014 was that the taxpayer could either include or exclude qualified Medicaid waiver payments from income. On Feb 23, 2015, IRS issued updated Q&amp;A’s to clarify Notice 2014-7. The answer to question 9 in the notice makes it clear that a taxpayer may not choose to include in gross income difficulty of care payments that are excludable from gross income under section 131 as provided in Notice 2014-7. In other words, the payments MUST be excluded.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E8ED869-8E85-48B3-A90D-05D7C2EC0A6E}" type="slidenum">
              <a:rPr lang="en-US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5551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95000"/>
              <a:buFont typeface="Calibri" panose="020F0502020204030204" pitchFamily="34" charset="0"/>
              <a:buChar char="●"/>
              <a:tabLst/>
              <a:defRPr/>
            </a:pPr>
            <a:r>
              <a:rPr lang="en-US" altLang="en-US" dirty="0" smtClean="0"/>
              <a:t>State agencies may not know if the family caregivers are operating a daycare center and may prefer to report the payments on Form 1099-MISC, box 7 </a:t>
            </a:r>
          </a:p>
          <a:p>
            <a:endParaRPr lang="en-US" altLang="en-US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2C355A-353C-4B70-A760-01B0DE8A486F}" type="slidenum">
              <a:rPr lang="en-US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4687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See NTTC Training Slides “23c Income Form 1099-MISC TY16 </a:t>
            </a:r>
            <a:r>
              <a:rPr lang="en-US" altLang="en-US" dirty="0" err="1" smtClean="0"/>
              <a:t>Rel</a:t>
            </a:r>
            <a:r>
              <a:rPr lang="en-US" altLang="en-US" dirty="0" smtClean="0"/>
              <a:t> 2”</a:t>
            </a:r>
            <a:endParaRPr lang="en-US" altLang="en-US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1864E4B-76B8-4FA6-8205-A60D68696036}" type="slidenum">
              <a:rPr lang="en-US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1871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TaxSlayer may add option on W-2 to exclude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1864E4B-76B8-4FA6-8205-A60D68696036}" type="slidenum">
              <a:rPr lang="en-US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8159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C03B04-DDCD-4AA1-91B9-9F320C3E61AA}" type="slidenum">
              <a:rPr lang="en-US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7249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F6C9322-906F-4497-9DD9-464CB075062A}" type="slidenum">
              <a:rPr lang="en-US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1383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5F08C28-6DB2-4B5B-9A37-F441AB0A2E7B}" type="slidenum">
              <a:rPr lang="en-US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9686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720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122363"/>
            <a:ext cx="7162800" cy="2387600"/>
          </a:xfrm>
        </p:spPr>
        <p:txBody>
          <a:bodyPr anchor="ctr" anchorCtr="0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10000"/>
            <a:ext cx="7162800" cy="1447800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444" y="5958117"/>
            <a:ext cx="4612756" cy="40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06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8E61C868-E0B5-4BC2-A582-868EBD02656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04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84" y="2133600"/>
            <a:ext cx="365760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133600"/>
            <a:ext cx="365760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FA17F2-D981-44AD-B1E9-AA628F7C33C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41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79" y="2147888"/>
            <a:ext cx="3657600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2579" y="2971799"/>
            <a:ext cx="3657600" cy="300758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147888"/>
            <a:ext cx="3657600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971800"/>
            <a:ext cx="3657600" cy="30075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3DE9E5-382A-4F8E-A25B-5DAA752E38A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426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jec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5A4FD84-D8FA-4BBD-9C90-014195C61F4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54505" y="4114800"/>
            <a:ext cx="7543800" cy="1879353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54505" y="2141538"/>
            <a:ext cx="7543800" cy="187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64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24DB7E0-CDA7-47DE-B356-4B1DFA2C575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50495" y="4124158"/>
            <a:ext cx="7543800" cy="187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950495" y="2141661"/>
            <a:ext cx="7543800" cy="1879353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288912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731016-5F54-41EF-8768-CB423970C6C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5448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B198F9-E02B-480D-A371-927347E0C8A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4995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rgbClr val="67202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4504" y="21336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494351" y="6213227"/>
            <a:ext cx="3451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628650" y="6213227"/>
            <a:ext cx="6356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90DB3B-2D29-42F0-A56A-DD204469B52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915" y="6274283"/>
            <a:ext cx="2732435" cy="24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51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31" r:id="rId1"/>
    <p:sldLayoutId id="2147484732" r:id="rId2"/>
    <p:sldLayoutId id="2147484733" r:id="rId3"/>
    <p:sldLayoutId id="2147484734" r:id="rId4"/>
    <p:sldLayoutId id="2147484735" r:id="rId5"/>
    <p:sldLayoutId id="2147484736" r:id="rId6"/>
    <p:sldLayoutId id="2147484737" r:id="rId7"/>
    <p:sldLayoutId id="2147484738" r:id="rId8"/>
  </p:sldLayoutIdLst>
  <p:timing>
    <p:tnLst>
      <p:par>
        <p:cTn id="1" dur="indefinite" restart="never" nodeType="tmRoot"/>
      </p:par>
    </p:tnLst>
  </p:timing>
  <p:hf hdr="0" dt="0"/>
  <p:txStyles>
    <p:titleStyle>
      <a:lvl1pPr marL="55563" indent="0"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bg1"/>
          </a:solidFill>
          <a:latin typeface="+mn-lt"/>
          <a:ea typeface="Verdana" panose="020B0604030504040204" pitchFamily="34" charset="0"/>
          <a:cs typeface="Calibri" panose="020F0502020204030204" pitchFamily="34" charset="0"/>
        </a:defRPr>
      </a:lvl1pPr>
    </p:titleStyle>
    <p:bodyStyle>
      <a:lvl1pPr marL="344488" indent="-344488" algn="l" defTabSz="914400" rtl="0" eaLnBrk="1" latinLnBrk="0" hangingPunct="1">
        <a:lnSpc>
          <a:spcPct val="100000"/>
        </a:lnSpc>
        <a:spcBef>
          <a:spcPts val="1000"/>
        </a:spcBef>
        <a:buClr>
          <a:srgbClr val="67202F"/>
        </a:buClr>
        <a:buSzPct val="90000"/>
        <a:buFont typeface="Calibri" panose="020F0502020204030204" pitchFamily="34" charset="0"/>
        <a:buChar char="●"/>
        <a:defRPr sz="40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1pPr>
      <a:lvl2pPr marL="858838" indent="-288925" algn="l" defTabSz="914400" rtl="0" eaLnBrk="1" latinLnBrk="0" hangingPunct="1">
        <a:lnSpc>
          <a:spcPct val="100000"/>
        </a:lnSpc>
        <a:spcBef>
          <a:spcPts val="500"/>
        </a:spcBef>
        <a:buClr>
          <a:schemeClr val="accent6">
            <a:lumMod val="50000"/>
          </a:schemeClr>
        </a:buClr>
        <a:buFont typeface="Calibri" panose="020F0502020204030204" pitchFamily="34" charset="0"/>
        <a:buChar char="−"/>
        <a:defRPr sz="36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2pPr>
      <a:lvl3pPr marL="1316038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5">
            <a:lumMod val="50000"/>
          </a:schemeClr>
        </a:buClr>
        <a:buSzPct val="120000"/>
        <a:buFont typeface="Calibri" panose="020F0502020204030204" pitchFamily="34" charset="0"/>
        <a:buChar char="▪"/>
        <a:defRPr sz="32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44">
          <p15:clr>
            <a:srgbClr val="F26B43"/>
          </p15:clr>
        </p15:guide>
        <p15:guide id="2" pos="384">
          <p15:clr>
            <a:srgbClr val="F26B43"/>
          </p15:clr>
        </p15:guide>
        <p15:guide id="3" orient="horz" pos="10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microsoft.com/office/2007/relationships/hdphoto" Target="../media/hdphoto3.wd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Medicaid Waiver Payments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038600"/>
            <a:ext cx="6553200" cy="1600200"/>
          </a:xfrm>
        </p:spPr>
        <p:txBody>
          <a:bodyPr rtlCol="0"/>
          <a:lstStyle/>
          <a:p>
            <a:pPr fontAlgn="auto">
              <a:spcAft>
                <a:spcPts val="0"/>
              </a:spcAft>
              <a:buClr>
                <a:schemeClr val="accent3">
                  <a:lumMod val="75000"/>
                </a:schemeClr>
              </a:buClr>
              <a:defRPr/>
            </a:pPr>
            <a:r>
              <a:rPr lang="en-US" dirty="0" smtClean="0"/>
              <a:t>Difficulty of Care Payments 4491 – Lesson 16</a:t>
            </a:r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7543802" y="1371602"/>
            <a:ext cx="1096963" cy="1096963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Entire Lesson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Medicaid Waiver Payments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948F6C-1294-4559-BF28-C5CC5C5C7AC0}" type="slidenum">
              <a:rPr lang="en-US" altLang="en-US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10" name="Content Placeholder 4"/>
          <p:cNvSpPr>
            <a:spLocks noGrp="1"/>
          </p:cNvSpPr>
          <p:nvPr/>
        </p:nvSpPr>
        <p:spPr>
          <a:xfrm>
            <a:off x="1747814" y="2453842"/>
            <a:ext cx="2960039" cy="914400"/>
          </a:xfrm>
          <a:prstGeom prst="rect">
            <a:avLst/>
          </a:prstGeom>
          <a:effectLst>
            <a:outerShdw blurRad="152400" dist="317500" dir="5400000" sx="90000" sy="-19000" rotWithShape="0">
              <a:schemeClr val="accent2">
                <a:lumMod val="75000"/>
                <a:alpha val="15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4488" indent="-344488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58838" indent="-28892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6">
                  <a:lumMod val="50000"/>
                </a:schemeClr>
              </a:buClr>
              <a:buFont typeface="Calibri" panose="020F0502020204030204" pitchFamily="34" charset="0"/>
              <a:buChar char="−"/>
              <a:defRPr sz="36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316038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5">
                  <a:lumMod val="50000"/>
                </a:schemeClr>
              </a:buClr>
              <a:buSzPct val="120000"/>
              <a:buFont typeface="Calibri" panose="020F0502020204030204" pitchFamily="34" charset="0"/>
              <a:buChar char="▪"/>
              <a:defRPr sz="32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Comments</a:t>
            </a:r>
          </a:p>
        </p:txBody>
      </p:sp>
      <p:sp>
        <p:nvSpPr>
          <p:cNvPr id="11" name="Content Placeholder 6"/>
          <p:cNvSpPr>
            <a:spLocks noGrp="1"/>
          </p:cNvSpPr>
          <p:nvPr/>
        </p:nvSpPr>
        <p:spPr>
          <a:xfrm>
            <a:off x="3260051" y="4195647"/>
            <a:ext cx="302895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4488" indent="-344488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58838" indent="-28892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6">
                  <a:lumMod val="50000"/>
                </a:schemeClr>
              </a:buClr>
              <a:buFont typeface="Calibri" panose="020F0502020204030204" pitchFamily="34" charset="0"/>
              <a:buChar char="−"/>
              <a:defRPr sz="36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316038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5">
                  <a:lumMod val="50000"/>
                </a:schemeClr>
              </a:buClr>
              <a:buSzPct val="120000"/>
              <a:buFont typeface="Calibri" panose="020F0502020204030204" pitchFamily="34" charset="0"/>
              <a:buChar char="▪"/>
              <a:defRPr sz="32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Questions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651" y="4039644"/>
            <a:ext cx="859536" cy="1446756"/>
          </a:xfrm>
          <a:prstGeom prst="rect">
            <a:avLst/>
          </a:prstGeom>
        </p:spPr>
      </p:pic>
      <p:pic>
        <p:nvPicPr>
          <p:cNvPr id="13" name="Content Placeholder 5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162" y="1986957"/>
            <a:ext cx="685800" cy="1522780"/>
          </a:xfrm>
          <a:prstGeom prst="rect">
            <a:avLst/>
          </a:prstGeom>
          <a:blipFill>
            <a:blip r:embed="rId5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Medicaid Waiver </a:t>
            </a:r>
            <a:br>
              <a:rPr lang="en-US" smtClean="0"/>
            </a:br>
            <a:r>
              <a:rPr lang="en-US" smtClean="0"/>
              <a:t>Payments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69D9BB-10F9-4F94-8ECD-4E2D49A74B8A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58371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smtClean="0"/>
              <a:t>Paid by state or county</a:t>
            </a:r>
          </a:p>
          <a:p>
            <a:r>
              <a:rPr lang="en-US" altLang="en-US" smtClean="0"/>
              <a:t>Paid to caregiver to provide nonmedical support services to an individual in caregiver’s home</a:t>
            </a:r>
          </a:p>
          <a:p>
            <a:r>
              <a:rPr lang="en-US" altLang="en-US" smtClean="0"/>
              <a:t>Frequently paid to care recipients own family</a:t>
            </a:r>
          </a:p>
          <a:p>
            <a:r>
              <a:rPr lang="en-US" altLang="en-US" smtClean="0"/>
              <a:t>Care for no more than 10 children or 5 adults (19 or older)</a:t>
            </a:r>
            <a:endParaRPr lang="en-US" alt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420" y="381001"/>
            <a:ext cx="1459684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Difficulty of Care </a:t>
            </a:r>
            <a:br>
              <a:rPr lang="en-US" dirty="0" smtClean="0"/>
            </a:br>
            <a:r>
              <a:rPr lang="en-US" dirty="0" smtClean="0"/>
              <a:t>Payments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45675F-974E-453D-8AA4-6EC62091D3BB}" type="slidenum">
              <a:rPr lang="en-US" altLang="en-US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53251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IRS Notice 2014-7 </a:t>
            </a:r>
          </a:p>
          <a:p>
            <a:pPr lvl="1"/>
            <a:r>
              <a:rPr lang="en-US" altLang="en-US" dirty="0" smtClean="0"/>
              <a:t>Treats “qualified Medicaid waiver payments” as difficulty of care payments</a:t>
            </a:r>
          </a:p>
          <a:p>
            <a:pPr lvl="1"/>
            <a:r>
              <a:rPr lang="en-US" altLang="en-US" dirty="0" smtClean="0">
                <a:solidFill>
                  <a:srgbClr val="0000FF"/>
                </a:solidFill>
              </a:rPr>
              <a:t>MUST</a:t>
            </a:r>
            <a:r>
              <a:rPr lang="en-US" altLang="en-US" dirty="0" smtClean="0"/>
              <a:t> be excluded from Income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453" y="365127"/>
            <a:ext cx="1089025" cy="90487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Medicaid Waiver Payments</a:t>
            </a:r>
            <a:br>
              <a:rPr lang="en-US" altLang="en-US" smtClean="0"/>
            </a:br>
            <a:r>
              <a:rPr lang="en-US" altLang="en-US" smtClean="0"/>
              <a:t>Income Documents</a:t>
            </a:r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A34916-8111-4852-BC72-1B2B7EE37DA6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62467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Each state reports payments according to its own rules</a:t>
            </a:r>
          </a:p>
          <a:p>
            <a:pPr lvl="1"/>
            <a:r>
              <a:rPr lang="en-US" altLang="en-US" dirty="0" smtClean="0"/>
              <a:t>1099-MISC Box 7, Box 6 or Box 3</a:t>
            </a:r>
          </a:p>
          <a:p>
            <a:pPr lvl="1"/>
            <a:r>
              <a:rPr lang="en-US" altLang="en-US" dirty="0" smtClean="0"/>
              <a:t>W-2 (see Lesson 12)</a:t>
            </a:r>
          </a:p>
          <a:p>
            <a:pPr lvl="1"/>
            <a:r>
              <a:rPr lang="en-US" altLang="en-US" dirty="0" smtClean="0"/>
              <a:t>Not reported (correct since it is excluded income)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Medicaid Waiver Payment</a:t>
            </a:r>
            <a:br>
              <a:rPr lang="en-US" altLang="en-US" smtClean="0"/>
            </a:br>
            <a:r>
              <a:rPr lang="en-US" altLang="en-US" smtClean="0"/>
              <a:t>on 1099-MISC</a:t>
            </a:r>
            <a:endParaRPr lang="en-US" alt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5B19D6-4820-4647-ACEF-2B98CE9F1664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64515" name="Content Placeholder 2"/>
          <p:cNvSpPr>
            <a:spLocks noGrp="1"/>
          </p:cNvSpPr>
          <p:nvPr>
            <p:ph sz="quarter" idx="12"/>
          </p:nvPr>
        </p:nvSpPr>
        <p:spPr>
          <a:xfrm>
            <a:off x="954504" y="2133600"/>
            <a:ext cx="7543800" cy="28956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n-US" altLang="en-US" dirty="0" smtClean="0"/>
              <a:t>Enter income from 1099-MISC box 3 or 6 on TaxSlayer Form 1099-MISC “Other income” box</a:t>
            </a:r>
          </a:p>
          <a:p>
            <a:pPr>
              <a:lnSpc>
                <a:spcPct val="110000"/>
              </a:lnSpc>
            </a:pPr>
            <a:r>
              <a:rPr lang="en-US" altLang="en-US" dirty="0" smtClean="0"/>
              <a:t>Enter same amount again as a negative number </a:t>
            </a:r>
          </a:p>
          <a:p>
            <a:pPr lvl="1">
              <a:lnSpc>
                <a:spcPct val="110000"/>
              </a:lnSpc>
            </a:pPr>
            <a:r>
              <a:rPr lang="en-US" altLang="en-US" dirty="0" smtClean="0"/>
              <a:t>Use Other Income Not Reported Elsewhere</a:t>
            </a:r>
          </a:p>
          <a:p>
            <a:pPr lvl="1">
              <a:lnSpc>
                <a:spcPct val="110000"/>
              </a:lnSpc>
            </a:pPr>
            <a:r>
              <a:rPr lang="en-US" altLang="en-US" dirty="0" smtClean="0"/>
              <a:t>Label as “Notice 2014-7”</a:t>
            </a:r>
            <a:endParaRPr lang="en-US" altLang="en-US" dirty="0"/>
          </a:p>
        </p:txBody>
      </p:sp>
      <p:pic>
        <p:nvPicPr>
          <p:cNvPr id="57348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60363"/>
            <a:ext cx="9652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8650" y="4648200"/>
            <a:ext cx="8287907" cy="137179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Medicaid Waiver </a:t>
            </a:r>
            <a:br>
              <a:rPr lang="en-US" altLang="en-US" dirty="0" smtClean="0"/>
            </a:br>
            <a:r>
              <a:rPr lang="en-US" altLang="en-US" dirty="0" smtClean="0"/>
              <a:t>Payment on W-2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5B19D6-4820-4647-ACEF-2B98CE9F1664}" type="slidenum">
              <a:rPr lang="en-US" altLang="en-US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64515" name="Content Placeholder 2"/>
          <p:cNvSpPr>
            <a:spLocks noGrp="1"/>
          </p:cNvSpPr>
          <p:nvPr>
            <p:ph sz="quarter" idx="12"/>
          </p:nvPr>
        </p:nvSpPr>
        <p:spPr>
          <a:xfrm>
            <a:off x="685800" y="2133600"/>
            <a:ext cx="7812088" cy="1905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900" dirty="0"/>
              <a:t>Enter income W-2 input screen</a:t>
            </a:r>
          </a:p>
          <a:p>
            <a:pPr>
              <a:lnSpc>
                <a:spcPct val="80000"/>
              </a:lnSpc>
            </a:pPr>
            <a:r>
              <a:rPr lang="en-US" altLang="en-US" sz="2900" dirty="0"/>
              <a:t>Use Other Inc. Not Reported Elsewhere</a:t>
            </a:r>
          </a:p>
        </p:txBody>
      </p:sp>
      <p:pic>
        <p:nvPicPr>
          <p:cNvPr id="57348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60363"/>
            <a:ext cx="9652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5897381" y="4953000"/>
            <a:ext cx="2884887" cy="914400"/>
            <a:chOff x="5630463" y="4876800"/>
            <a:chExt cx="2884887" cy="9144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250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</a:extLst>
            </a:blip>
            <a:srcRect b="82025"/>
            <a:stretch/>
          </p:blipFill>
          <p:spPr>
            <a:xfrm>
              <a:off x="5630463" y="4876800"/>
              <a:ext cx="2867425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250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</a:extLst>
            </a:blip>
            <a:srcRect t="82025"/>
            <a:stretch/>
          </p:blipFill>
          <p:spPr>
            <a:xfrm>
              <a:off x="5638800" y="5334000"/>
              <a:ext cx="2867425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cxnSp>
          <p:nvCxnSpPr>
            <p:cNvPr id="5" name="Straight Connector 4"/>
            <p:cNvCxnSpPr/>
            <p:nvPr/>
          </p:nvCxnSpPr>
          <p:spPr>
            <a:xfrm>
              <a:off x="5630463" y="5307368"/>
              <a:ext cx="2884887" cy="0"/>
            </a:xfrm>
            <a:prstGeom prst="line">
              <a:avLst/>
            </a:prstGeom>
            <a:ln w="38100" cmpd="dbl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25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10849" y="3161478"/>
            <a:ext cx="3057952" cy="9907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854080" y="3086100"/>
            <a:ext cx="5098651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4488" indent="-344488" algn="l" rtl="0" fontAlgn="base">
              <a:spcBef>
                <a:spcPts val="10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90000"/>
              <a:buFont typeface="Calibri" panose="020F0502020204030204" pitchFamily="34" charset="0"/>
              <a:buChar char="●"/>
              <a:defRPr sz="40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58838" indent="-288925" algn="l" rtl="0" fontAlgn="base"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Calibri" panose="020F0502020204030204" pitchFamily="34" charset="0"/>
              <a:buChar char="−"/>
              <a:defRPr sz="36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316038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20000"/>
              <a:buFont typeface="Calibri" panose="020F0502020204030204" pitchFamily="34" charset="0"/>
              <a:buChar char="▪"/>
              <a:defRPr sz="32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10000"/>
              </a:lnSpc>
            </a:pPr>
            <a:r>
              <a:rPr lang="en-US" altLang="en-US" sz="3000" dirty="0">
                <a:cs typeface="Calibri" panose="020F0502020204030204" pitchFamily="34" charset="0"/>
              </a:rPr>
              <a:t>Enter same amount as a negative number </a:t>
            </a:r>
          </a:p>
          <a:p>
            <a:pPr lvl="1">
              <a:lnSpc>
                <a:spcPct val="110000"/>
              </a:lnSpc>
            </a:pPr>
            <a:r>
              <a:rPr lang="en-US" altLang="en-US" sz="3000" dirty="0">
                <a:cs typeface="Calibri" panose="020F0502020204030204" pitchFamily="34" charset="0"/>
              </a:rPr>
              <a:t>Label as “Notice 2014-7”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3400" dirty="0">
                <a:cs typeface="Calibri" panose="020F0502020204030204" pitchFamily="34" charset="0"/>
              </a:rPr>
              <a:t>Pending TaxSlayer change, use Prisoner Earned Income to remove from earned </a:t>
            </a:r>
            <a:r>
              <a:rPr lang="en-US" altLang="en-US" sz="3400" dirty="0" smtClean="0">
                <a:cs typeface="Calibri" panose="020F0502020204030204" pitchFamily="34" charset="0"/>
              </a:rPr>
              <a:t>income*</a:t>
            </a:r>
            <a:endParaRPr lang="en-US" altLang="en-US" sz="3400" dirty="0">
              <a:cs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807067" y="5867262"/>
            <a:ext cx="5098651" cy="343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344488" indent="-344488" algn="l" rtl="0" fontAlgn="base">
              <a:spcBef>
                <a:spcPts val="10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90000"/>
              <a:buFont typeface="Calibri" panose="020F0502020204030204" pitchFamily="34" charset="0"/>
              <a:buChar char="●"/>
              <a:defRPr sz="40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58838" indent="-288925" algn="l" rtl="0" fontAlgn="base"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Calibri" panose="020F0502020204030204" pitchFamily="34" charset="0"/>
              <a:buChar char="−"/>
              <a:defRPr sz="36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316038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20000"/>
              <a:buFont typeface="Calibri" panose="020F0502020204030204" pitchFamily="34" charset="0"/>
              <a:buChar char="▪"/>
              <a:defRPr sz="32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5563" indent="0">
              <a:lnSpc>
                <a:spcPct val="80000"/>
              </a:lnSpc>
              <a:buNone/>
            </a:pPr>
            <a:r>
              <a:rPr lang="en-US" altLang="en-US" sz="3400" dirty="0" smtClean="0">
                <a:cs typeface="Calibri" panose="020F0502020204030204" pitchFamily="34" charset="0"/>
              </a:rPr>
              <a:t>* Manually adjust child care credit if applicable</a:t>
            </a:r>
            <a:endParaRPr lang="en-US" altLang="en-US" sz="34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40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Reported on 1099-MISC </a:t>
            </a:r>
            <a:br>
              <a:rPr lang="en-US" altLang="en-US" smtClean="0"/>
            </a:br>
            <a:r>
              <a:rPr lang="en-US" altLang="en-US" smtClean="0"/>
              <a:t>and is in the Care Business</a:t>
            </a:r>
            <a:endParaRPr lang="en-US" alt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F464D4-1971-42F9-ABE8-3D0B266E95D8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70659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 smtClean="0"/>
              <a:t>Example: cares for 3 individuals, one of which qualifies as a Medicaid waiver payment</a:t>
            </a:r>
          </a:p>
          <a:p>
            <a:r>
              <a:rPr lang="en-US" altLang="en-US" dirty="0" smtClean="0"/>
              <a:t>Report all payments on Schedule C</a:t>
            </a:r>
          </a:p>
          <a:p>
            <a:r>
              <a:rPr lang="en-US" altLang="en-US" dirty="0" smtClean="0"/>
              <a:t>Enter exclusion as an other expense on Schedule C – label as Notice 2014-7</a:t>
            </a:r>
          </a:p>
          <a:p>
            <a:r>
              <a:rPr lang="en-US" altLang="en-US" dirty="0" smtClean="0"/>
              <a:t>Do not exclude income if care is for more than 5 adults or more than 10 children</a:t>
            </a:r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865" y="365127"/>
            <a:ext cx="1089025" cy="904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Excluding Payment from Return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087217-AD3B-4898-A510-C350BF21028A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72707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mtClean="0"/>
              <a:t>Taxpayer must exclude income from return if income qualifies as a Medicaid Waiver Payment</a:t>
            </a:r>
          </a:p>
          <a:p>
            <a:pPr lvl="1"/>
            <a:r>
              <a:rPr lang="en-US" altLang="en-US" smtClean="0"/>
              <a:t>May receive a notice of omission from IRS (CP2000 letter)</a:t>
            </a:r>
          </a:p>
          <a:p>
            <a:pPr lvl="1"/>
            <a:r>
              <a:rPr lang="en-US" altLang="en-US" smtClean="0"/>
              <a:t>Should answer with </a:t>
            </a:r>
            <a:br>
              <a:rPr lang="en-US" altLang="en-US" smtClean="0"/>
            </a:br>
            <a:r>
              <a:rPr lang="en-US" altLang="en-US" smtClean="0"/>
              <a:t>“Notice 2014-7”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Medicaid Waiver Payments</a:t>
            </a:r>
            <a:br>
              <a:rPr lang="en-US" altLang="en-US" dirty="0" smtClean="0"/>
            </a:br>
            <a:r>
              <a:rPr lang="en-US" altLang="en-US" dirty="0" smtClean="0"/>
              <a:t>Quality Review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675FD5-BF97-4DB9-B67E-424DEF1C357B}" type="slidenum">
              <a:rPr lang="en-US" altLang="en-US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74755" name="Content Placeholder 2"/>
          <p:cNvSpPr>
            <a:spLocks noGrp="1"/>
          </p:cNvSpPr>
          <p:nvPr>
            <p:ph sz="quarter" idx="12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 smtClean="0"/>
              <a:t>Verify that amount has been excluded from all applicable forms – Earned Income Credit, Additional Child Tax Credit and Dependent Care Credit</a:t>
            </a:r>
          </a:p>
        </p:txBody>
      </p:sp>
      <p:pic>
        <p:nvPicPr>
          <p:cNvPr id="67588" name="Picture 4" descr="C:\Users\McHugh\AppData\Local\Microsoft\Windows\Temporary Internet Files\Content.IE5\B5UKARFG\MC90024040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565" y="893765"/>
            <a:ext cx="121443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– TY2016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TTC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~NTTC 2016 Template.potx" id="{30F31F80-841A-4692-9C16-96298E5C3365}" vid="{A1287FF5-2D37-48D3-BB4A-79C7722276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~NTTC 2016 Template</Template>
  <TotalTime>0</TotalTime>
  <Words>587</Words>
  <Application>Microsoft Office PowerPoint</Application>
  <PresentationFormat>On-screen Show (4:3)</PresentationFormat>
  <Paragraphs>80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Verdana</vt:lpstr>
      <vt:lpstr>Wingdings</vt:lpstr>
      <vt:lpstr>NTTC</vt:lpstr>
      <vt:lpstr>Medicaid Waiver Payments</vt:lpstr>
      <vt:lpstr>Medicaid Waiver  Payments</vt:lpstr>
      <vt:lpstr>Difficulty of Care  Payments</vt:lpstr>
      <vt:lpstr>Medicaid Waiver Payments Income Documents</vt:lpstr>
      <vt:lpstr>Medicaid Waiver Payment on 1099-MISC</vt:lpstr>
      <vt:lpstr>Medicaid Waiver  Payment on W-2</vt:lpstr>
      <vt:lpstr>Reported on 1099-MISC  and is in the Care Business</vt:lpstr>
      <vt:lpstr>Excluding Payment from Return</vt:lpstr>
      <vt:lpstr>Medicaid Waiver Payments Quality Review</vt:lpstr>
      <vt:lpstr>Medicaid Waiver Payments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2013-10-19T16:39:49Z</dcterms:created>
  <dcterms:modified xsi:type="dcterms:W3CDTF">2016-12-21T03:29:08Z</dcterms:modified>
</cp:coreProperties>
</file>